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3" r:id="rId9"/>
    <p:sldId id="278" r:id="rId10"/>
    <p:sldId id="279" r:id="rId11"/>
    <p:sldId id="264" r:id="rId12"/>
    <p:sldId id="265" r:id="rId13"/>
    <p:sldId id="266" r:id="rId14"/>
    <p:sldId id="274" r:id="rId15"/>
    <p:sldId id="280" r:id="rId16"/>
    <p:sldId id="267" r:id="rId17"/>
    <p:sldId id="268" r:id="rId18"/>
    <p:sldId id="275" r:id="rId19"/>
    <p:sldId id="283" r:id="rId20"/>
    <p:sldId id="281" r:id="rId21"/>
    <p:sldId id="282" r:id="rId22"/>
    <p:sldId id="269" r:id="rId23"/>
    <p:sldId id="271" r:id="rId24"/>
    <p:sldId id="284" r:id="rId25"/>
    <p:sldId id="285" r:id="rId26"/>
    <p:sldId id="286" r:id="rId27"/>
    <p:sldId id="287" r:id="rId28"/>
    <p:sldId id="276" r:id="rId29"/>
    <p:sldId id="288" r:id="rId30"/>
    <p:sldId id="289" r:id="rId31"/>
    <p:sldId id="290" r:id="rId32"/>
    <p:sldId id="270" r:id="rId33"/>
    <p:sldId id="277" r:id="rId34"/>
    <p:sldId id="291" r:id="rId35"/>
    <p:sldId id="292" r:id="rId36"/>
    <p:sldId id="293" r:id="rId37"/>
    <p:sldId id="294" r:id="rId38"/>
    <p:sldId id="302" r:id="rId39"/>
    <p:sldId id="303" r:id="rId40"/>
    <p:sldId id="305" r:id="rId41"/>
    <p:sldId id="304" r:id="rId42"/>
    <p:sldId id="306" r:id="rId43"/>
    <p:sldId id="307" r:id="rId44"/>
    <p:sldId id="296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B300"/>
    <a:srgbClr val="00F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193" autoAdjust="0"/>
  </p:normalViewPr>
  <p:slideViewPr>
    <p:cSldViewPr snapToGrid="0" snapToObjects="1">
      <p:cViewPr varScale="1">
        <p:scale>
          <a:sx n="99" d="100"/>
          <a:sy n="99" d="100"/>
        </p:scale>
        <p:origin x="-19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20.png>
</file>

<file path=ppt/media/image21.png>
</file>

<file path=ppt/media/image22.png>
</file>

<file path=ppt/media/image33.png>
</file>

<file path=ppt/media/image34.png>
</file>

<file path=ppt/media/image50.png>
</file>

<file path=ppt/media/image51.png>
</file>

<file path=ppt/media/image55.png>
</file>

<file path=ppt/media/image56.png>
</file>

<file path=ppt/media/image57.png>
</file>

<file path=ppt/media/image58.png>
</file>

<file path=ppt/media/image5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F3BA9-AF7C-A44E-854C-16E0F9B4F249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89A5C-4EE0-B841-B198-6F15B075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6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8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7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29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9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970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00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70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359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21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84A2A-4BB6-5942-9CE5-D993BA3FEF7F}" type="datetimeFigureOut">
              <a:rPr lang="en-US" smtClean="0"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80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2.emf"/><Relationship Id="rId5" Type="http://schemas.openxmlformats.org/officeDocument/2006/relationships/image" Target="../media/image37.emf"/><Relationship Id="rId6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Relationship Id="rId3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Relationship Id="rId3" Type="http://schemas.openxmlformats.org/officeDocument/2006/relationships/hyperlink" Target="https://www.cs.ubc.ca/~schmidtm/Software/UGM/small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4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4" Type="http://schemas.openxmlformats.org/officeDocument/2006/relationships/image" Target="../media/image82.emf"/><Relationship Id="rId5" Type="http://schemas.openxmlformats.org/officeDocument/2006/relationships/image" Target="../media/image83.emf"/><Relationship Id="rId6" Type="http://schemas.openxmlformats.org/officeDocument/2006/relationships/image" Target="../media/image84.emf"/><Relationship Id="rId7" Type="http://schemas.openxmlformats.org/officeDocument/2006/relationships/image" Target="../media/image8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8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4" Type="http://schemas.openxmlformats.org/officeDocument/2006/relationships/image" Target="../media/image90.emf"/><Relationship Id="rId5" Type="http://schemas.openxmlformats.org/officeDocument/2006/relationships/image" Target="../media/image91.emf"/><Relationship Id="rId6" Type="http://schemas.openxmlformats.org/officeDocument/2006/relationships/image" Target="../media/image92.emf"/><Relationship Id="rId7" Type="http://schemas.openxmlformats.org/officeDocument/2006/relationships/image" Target="../media/image9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4" Type="http://schemas.openxmlformats.org/officeDocument/2006/relationships/image" Target="../media/image96.emf"/><Relationship Id="rId5" Type="http://schemas.openxmlformats.org/officeDocument/2006/relationships/image" Target="../media/image97.emf"/><Relationship Id="rId6" Type="http://schemas.openxmlformats.org/officeDocument/2006/relationships/image" Target="../media/image9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4" Type="http://schemas.openxmlformats.org/officeDocument/2006/relationships/image" Target="../media/image10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839"/>
            <a:ext cx="7620000" cy="809981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For some joint probability distribution over a set of variables						 ,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48" y="1154835"/>
            <a:ext cx="2597463" cy="333202"/>
          </a:xfrm>
          <a:prstGeom prst="rect">
            <a:avLst/>
          </a:prstGeom>
        </p:spPr>
      </p:pic>
      <p:sp>
        <p:nvSpPr>
          <p:cNvPr id="40" name="Content Placeholder 2"/>
          <p:cNvSpPr txBox="1">
            <a:spLocks/>
          </p:cNvSpPr>
          <p:nvPr/>
        </p:nvSpPr>
        <p:spPr>
          <a:xfrm>
            <a:off x="699402" y="1802338"/>
            <a:ext cx="8216879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dependencies between the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can be represented as a graph. An example for a 5-variable distribution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dirty="0">
              <a:latin typeface="Times New Roman"/>
              <a:cs typeface="Times New Roman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2277865" y="2702115"/>
            <a:ext cx="4214071" cy="3938076"/>
            <a:chOff x="2129778" y="1840411"/>
            <a:chExt cx="4214071" cy="3938076"/>
          </a:xfrm>
        </p:grpSpPr>
        <p:grpSp>
          <p:nvGrpSpPr>
            <p:cNvPr id="49" name="Group 48"/>
            <p:cNvGrpSpPr/>
            <p:nvPr/>
          </p:nvGrpSpPr>
          <p:grpSpPr>
            <a:xfrm>
              <a:off x="2716041" y="1850948"/>
              <a:ext cx="1015481" cy="1026200"/>
              <a:chOff x="2228901" y="1365407"/>
              <a:chExt cx="1015481" cy="1026200"/>
            </a:xfrm>
          </p:grpSpPr>
          <p:sp>
            <p:nvSpPr>
              <p:cNvPr id="82" name="Oval 81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345527" y="1365407"/>
                <a:ext cx="898855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A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4639378" y="1840411"/>
              <a:ext cx="1029382" cy="1026200"/>
              <a:chOff x="2228901" y="1365407"/>
              <a:chExt cx="1029382" cy="1026200"/>
            </a:xfrm>
          </p:grpSpPr>
          <p:sp>
            <p:nvSpPr>
              <p:cNvPr id="80" name="Oval 79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B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53" name="Straight Arrow Connector 52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/>
            <p:cNvGrpSpPr/>
            <p:nvPr/>
          </p:nvGrpSpPr>
          <p:grpSpPr>
            <a:xfrm>
              <a:off x="2129778" y="3506476"/>
              <a:ext cx="1029382" cy="1026200"/>
              <a:chOff x="2228901" y="1365407"/>
              <a:chExt cx="1029382" cy="10262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E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71261" y="3495939"/>
              <a:ext cx="1072588" cy="1026200"/>
              <a:chOff x="2228901" y="1365407"/>
              <a:chExt cx="1072588" cy="1026200"/>
            </a:xfrm>
          </p:grpSpPr>
          <p:sp>
            <p:nvSpPr>
              <p:cNvPr id="76" name="Oval 75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2345527" y="1365407"/>
                <a:ext cx="95596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C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3713048" y="4752287"/>
              <a:ext cx="1115042" cy="1026200"/>
              <a:chOff x="2228901" y="1365407"/>
              <a:chExt cx="1115042" cy="1026200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2345527" y="1365407"/>
                <a:ext cx="99841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D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60" name="Straight Arrow Connector 59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endCxn id="76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6290040" y="3100203"/>
            <a:ext cx="2719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 5-variable PMF with dependencies represented by an </a:t>
            </a:r>
            <a:r>
              <a:rPr lang="en-US" b="1" dirty="0" smtClean="0">
                <a:latin typeface="Times New Roman"/>
                <a:cs typeface="Times New Roman"/>
              </a:rPr>
              <a:t>undirected graph 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dirty="0" smtClean="0">
                <a:latin typeface="Times New Roman"/>
                <a:cs typeface="Times New Roman"/>
              </a:rPr>
              <a:t>Markov Random Field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4681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Feature function for a Potts-like model is the same idea: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0719" y="1032581"/>
            <a:ext cx="8311289" cy="378565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Define 4 state labels for a Potts-like model: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&lt;- 3</a:t>
            </a:r>
            <a:endParaRPr lang="en-US" sz="16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4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sz="1600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s4))) }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(3)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(4)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4102100"/>
            <a:ext cx="13970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79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194" y="1796415"/>
            <a:ext cx="5025512" cy="402041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909314" y="341706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weight vector: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08" y="3565208"/>
            <a:ext cx="296672" cy="21323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448" y="2864105"/>
            <a:ext cx="1365840" cy="1585349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756914" y="47802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has entries numerically equivalent to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683" y="4958049"/>
            <a:ext cx="260096" cy="18694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5551" y="1834444"/>
            <a:ext cx="152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n</a:t>
            </a:r>
            <a:r>
              <a:rPr lang="en-US" b="1" dirty="0" smtClean="0">
                <a:latin typeface="Times New Roman"/>
                <a:cs typeface="Times New Roman"/>
              </a:rPr>
              <a:t>ode energies</a:t>
            </a:r>
            <a:endParaRPr lang="en-US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969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756914" y="314136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weight matrix: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604514" y="466236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  has entries numerically equivalent to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247" y="3315421"/>
            <a:ext cx="382010" cy="2148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768" y="4853212"/>
            <a:ext cx="382010" cy="2148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104" y="2634862"/>
            <a:ext cx="3244566" cy="14957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316" y="1786946"/>
            <a:ext cx="5146923" cy="4012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6914" y="1804410"/>
            <a:ext cx="1498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edge energies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4887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423355" y="97340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models considered here there will only be 2 states at each node. Also each state has weight 1. That is:</a:t>
            </a:r>
            <a:endParaRPr lang="en-US" sz="24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738" y="2046536"/>
            <a:ext cx="4299071" cy="332525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275492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node and edge weights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572" y="3447447"/>
            <a:ext cx="1345135" cy="7648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483" y="3412261"/>
            <a:ext cx="2843700" cy="80065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704045" y="4510791"/>
            <a:ext cx="7800150" cy="504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corresponding node and edge energies in table form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7129" y="5128410"/>
            <a:ext cx="3341102" cy="6682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483" y="6036467"/>
            <a:ext cx="8896376" cy="65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0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one and two-body energy calculations can be implemented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5319" y="1286581"/>
            <a:ext cx="6833722" cy="5509201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Consider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an </a:t>
            </a:r>
            <a:r>
              <a:rPr lang="en-US" sz="1600" dirty="0" err="1">
                <a:solidFill>
                  <a:srgbClr val="FFFF00"/>
                </a:solidFill>
                <a:latin typeface="Courier"/>
                <a:cs typeface="Courier"/>
              </a:rPr>
              <a:t>Ising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-like model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with: 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tau  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c(2, 3.4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node weights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   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edge weights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c(1,9),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c(3,-2)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feature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function: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 &lt;- c(f(1) %*% tau , f(2) %*% tau)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two-body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energies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e2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041" y="3073400"/>
            <a:ext cx="16637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45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Again, for a Potts-like model things are pretty similar: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719" y="943681"/>
            <a:ext cx="8696073" cy="547842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Consider an Potts-like model with node/edge weights: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tau   &lt;- c(2, 3.4, 3)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c(1,  9,   4.1),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c(3, -2,  -2.3),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c(6, -5.7, 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3  )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400" dirty="0" err="1">
                <a:solidFill>
                  <a:srgbClr val="FFFF00"/>
                </a:solidFill>
                <a:latin typeface="Courier"/>
                <a:cs typeface="Courier"/>
              </a:rPr>
              <a:t>featur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 function: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s3 &lt;- 3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(c((y==s1),(y==s2),(y==s3))) }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 &lt;- c(f(1) %*% tau, f(2) %*% tau, f(3) %*% tau)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two body energies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f(2), f(1)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f(2), f(2)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c(f(3) %*% omega %*% f(1), f(3) %*% omega %*% f(2), f(3) %*% omega %*% f(3))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600" y="1284635"/>
            <a:ext cx="21971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4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79229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Finally the node and edge potentials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755361" y="271491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 these components we can write the full joint probability distribution as: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829" y="1561076"/>
            <a:ext cx="2487259" cy="819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630" y="1555768"/>
            <a:ext cx="4143827" cy="8249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623" y="3615741"/>
            <a:ext cx="3043321" cy="71308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5342" y="4595597"/>
            <a:ext cx="2305944" cy="6905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1166" y="5629689"/>
            <a:ext cx="3105526" cy="68603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138671" y="6421991"/>
            <a:ext cx="5302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Note, this is the same for </a:t>
            </a:r>
            <a:r>
              <a:rPr lang="en-US" dirty="0" err="1" smtClean="0">
                <a:latin typeface="Times New Roman"/>
                <a:cs typeface="Times New Roman"/>
              </a:rPr>
              <a:t>Ising</a:t>
            </a:r>
            <a:r>
              <a:rPr lang="en-US" dirty="0" smtClean="0">
                <a:latin typeface="Times New Roman"/>
                <a:cs typeface="Times New Roman"/>
              </a:rPr>
              <a:t> </a:t>
            </a:r>
            <a:r>
              <a:rPr lang="en-US" i="1" dirty="0" smtClean="0">
                <a:latin typeface="Times New Roman"/>
                <a:cs typeface="Times New Roman"/>
              </a:rPr>
              <a:t>and</a:t>
            </a:r>
            <a:r>
              <a:rPr lang="en-US" dirty="0" smtClean="0">
                <a:latin typeface="Times New Roman"/>
                <a:cs typeface="Times New Roman"/>
              </a:rPr>
              <a:t> Potts-like models.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1616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term in the exponential is the configuration energy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53" y="1241569"/>
            <a:ext cx="3596567" cy="90724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1050431" y="2407053"/>
            <a:ext cx="7583609" cy="1210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sums are not actually sums over vectors/matrices. Rather they are sums of individual one and two-body components of energy corresponding to the states of variables in 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71570" y="3790911"/>
            <a:ext cx="7800150" cy="5833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make this formula more explicit: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901" y="5140571"/>
            <a:ext cx="8031392" cy="9379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21" y="4509206"/>
            <a:ext cx="6206209" cy="34666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156191" y="6297323"/>
            <a:ext cx="4376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In physics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2000" dirty="0" smtClean="0">
                <a:latin typeface="Times New Roman"/>
                <a:cs typeface="Times New Roman"/>
              </a:rPr>
              <a:t>) is called the Hamiltonian</a:t>
            </a:r>
            <a:endParaRPr lang="en-US" sz="2000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5144502" y="5988749"/>
            <a:ext cx="1642136" cy="2070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48155" y="5990523"/>
            <a:ext cx="156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&gt; </a:t>
            </a:r>
            <a:r>
              <a:rPr lang="en-US" i="1" dirty="0" smtClean="0">
                <a:latin typeface="Times New Roman"/>
                <a:cs typeface="Times New Roman"/>
              </a:rPr>
              <a:t>j</a:t>
            </a:r>
            <a:r>
              <a:rPr lang="en-US" dirty="0" smtClean="0">
                <a:latin typeface="Times New Roman"/>
                <a:cs typeface="Times New Roman"/>
              </a:rPr>
              <a:t> is implicit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34435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8" grpId="0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994428" y="2750752"/>
            <a:ext cx="1029382" cy="1026200"/>
            <a:chOff x="2902001" y="1543207"/>
            <a:chExt cx="1029382" cy="1026200"/>
          </a:xfrm>
        </p:grpSpPr>
        <p:sp>
          <p:nvSpPr>
            <p:cNvPr id="25" name="Oval 2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17665" y="4378515"/>
            <a:ext cx="1009088" cy="1015663"/>
            <a:chOff x="2101901" y="3092607"/>
            <a:chExt cx="1009088" cy="1015663"/>
          </a:xfrm>
        </p:grpSpPr>
        <p:sp>
          <p:nvSpPr>
            <p:cNvPr id="23" name="Oval 22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35065" y="4355480"/>
            <a:ext cx="1029382" cy="1026200"/>
            <a:chOff x="2228901" y="1428907"/>
            <a:chExt cx="1029382" cy="1026200"/>
          </a:xfrm>
        </p:grpSpPr>
        <p:sp>
          <p:nvSpPr>
            <p:cNvPr id="21" name="Oval 2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35" name="Straight Connector 34"/>
          <p:cNvCxnSpPr>
            <a:endCxn id="23" idx="2"/>
          </p:cNvCxnSpPr>
          <p:nvPr/>
        </p:nvCxnSpPr>
        <p:spPr>
          <a:xfrm flipV="1">
            <a:off x="3649465" y="4922115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Compute the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for all node state configurations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172" y="1237344"/>
            <a:ext cx="4299071" cy="332525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57" y="5016342"/>
            <a:ext cx="1224757" cy="53815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56" y="2206018"/>
            <a:ext cx="1352444" cy="544734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7118" y="5016342"/>
            <a:ext cx="1232335" cy="570283"/>
          </a:xfrm>
          <a:prstGeom prst="rect">
            <a:avLst/>
          </a:prstGeom>
        </p:spPr>
      </p:pic>
      <p:cxnSp>
        <p:nvCxnSpPr>
          <p:cNvPr id="44" name="Straight Connector 43"/>
          <p:cNvCxnSpPr>
            <a:cxnSpLocks noChangeAspect="1"/>
          </p:cNvCxnSpPr>
          <p:nvPr/>
        </p:nvCxnSpPr>
        <p:spPr>
          <a:xfrm flipH="1" flipV="1">
            <a:off x="4883428" y="3492500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 noChangeAspect="1"/>
          </p:cNvCxnSpPr>
          <p:nvPr/>
        </p:nvCxnSpPr>
        <p:spPr>
          <a:xfrm flipV="1">
            <a:off x="3341137" y="3519424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1536" y="3695936"/>
            <a:ext cx="1943386" cy="50773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4800" y="3603537"/>
            <a:ext cx="1854200" cy="52545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3563" y="5419576"/>
            <a:ext cx="1852788" cy="4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93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8136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graph, the energy function is: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1917700"/>
            <a:ext cx="7620000" cy="7552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35446" y="3366532"/>
            <a:ext cx="181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o</a:t>
            </a:r>
            <a:r>
              <a:rPr lang="en-US" b="1" dirty="0" smtClean="0">
                <a:latin typeface="Times New Roman"/>
                <a:cs typeface="Times New Roman"/>
              </a:rPr>
              <a:t>ne-body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60846" y="3724877"/>
            <a:ext cx="183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two-body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" y="3392965"/>
            <a:ext cx="7115697" cy="67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769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096" y="585247"/>
            <a:ext cx="8800819" cy="1172141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Parameterize this distribution using unary potentials for each node and pair-wise potentials between each pair of connected nodes </a:t>
            </a: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500338" y="1571434"/>
            <a:ext cx="8415943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example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 this amounts to replacing the undirected graph with a </a:t>
            </a:r>
            <a:r>
              <a:rPr lang="en-US" sz="2200" b="1" dirty="0" smtClean="0">
                <a:latin typeface="Times New Roman"/>
                <a:cs typeface="Times New Roman"/>
              </a:rPr>
              <a:t>factor graph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2030243" y="2225188"/>
            <a:ext cx="1015481" cy="1026200"/>
            <a:chOff x="2228901" y="1365407"/>
            <a:chExt cx="1015481" cy="1026200"/>
          </a:xfrm>
        </p:grpSpPr>
        <p:sp>
          <p:nvSpPr>
            <p:cNvPr id="82" name="Oval 81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2345527" y="1365407"/>
              <a:ext cx="89885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775298" y="2214651"/>
            <a:ext cx="1029382" cy="1026200"/>
            <a:chOff x="2228901" y="1365407"/>
            <a:chExt cx="1029382" cy="1026200"/>
          </a:xfrm>
        </p:grpSpPr>
        <p:sp>
          <p:nvSpPr>
            <p:cNvPr id="80" name="Oval 79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53" name="Straight Arrow Connector 52"/>
          <p:cNvCxnSpPr>
            <a:stCxn id="32" idx="3"/>
            <a:endCxn id="78" idx="2"/>
          </p:cNvCxnSpPr>
          <p:nvPr/>
        </p:nvCxnSpPr>
        <p:spPr>
          <a:xfrm>
            <a:off x="790285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oup 54"/>
          <p:cNvGrpSpPr/>
          <p:nvPr/>
        </p:nvGrpSpPr>
        <p:grpSpPr>
          <a:xfrm>
            <a:off x="1443980" y="4470804"/>
            <a:ext cx="1029382" cy="1026200"/>
            <a:chOff x="2228901" y="1365407"/>
            <a:chExt cx="1029382" cy="1026200"/>
          </a:xfrm>
        </p:grpSpPr>
        <p:sp>
          <p:nvSpPr>
            <p:cNvPr id="78" name="Oval 77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E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407181" y="4460267"/>
            <a:ext cx="1072588" cy="1026200"/>
            <a:chOff x="2228901" y="1365407"/>
            <a:chExt cx="1072588" cy="1026200"/>
          </a:xfrm>
        </p:grpSpPr>
        <p:sp>
          <p:nvSpPr>
            <p:cNvPr id="76" name="Oval 75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345527" y="13654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861135" y="5806411"/>
            <a:ext cx="1115042" cy="1026200"/>
            <a:chOff x="2228901" y="1365407"/>
            <a:chExt cx="1115042" cy="1026200"/>
          </a:xfrm>
        </p:grpSpPr>
        <p:sp>
          <p:nvSpPr>
            <p:cNvPr id="74" name="Oval 73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345527" y="1365407"/>
              <a:ext cx="99841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D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sp>
        <p:nvSpPr>
          <p:cNvPr id="2" name="Rectangle 1"/>
          <p:cNvSpPr>
            <a:spLocks/>
          </p:cNvSpPr>
          <p:nvPr/>
        </p:nvSpPr>
        <p:spPr>
          <a:xfrm>
            <a:off x="7987457" y="47819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>
            <a:spLocks/>
          </p:cNvSpPr>
          <p:nvPr/>
        </p:nvSpPr>
        <p:spPr>
          <a:xfrm>
            <a:off x="7344805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>
            <a:spLocks/>
          </p:cNvSpPr>
          <p:nvPr/>
        </p:nvSpPr>
        <p:spPr>
          <a:xfrm flipV="1">
            <a:off x="287365" y="478553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>
            <a:spLocks/>
          </p:cNvSpPr>
          <p:nvPr/>
        </p:nvSpPr>
        <p:spPr>
          <a:xfrm flipV="1">
            <a:off x="859554" y="25253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>
            <a:spLocks/>
          </p:cNvSpPr>
          <p:nvPr/>
        </p:nvSpPr>
        <p:spPr>
          <a:xfrm>
            <a:off x="5416430" y="6320449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36204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68969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321581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752666" y="6556830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>
            <a:spLocks/>
          </p:cNvSpPr>
          <p:nvPr/>
        </p:nvSpPr>
        <p:spPr>
          <a:xfrm>
            <a:off x="4067564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2955918" y="2797160"/>
            <a:ext cx="1104354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80" idx="2"/>
          </p:cNvCxnSpPr>
          <p:nvPr/>
        </p:nvCxnSpPr>
        <p:spPr>
          <a:xfrm>
            <a:off x="4580018" y="2777791"/>
            <a:ext cx="1195280" cy="586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17439650">
            <a:off x="1493940" y="3664222"/>
            <a:ext cx="1396360" cy="502920"/>
            <a:chOff x="6588912" y="5656244"/>
            <a:chExt cx="1396360" cy="502920"/>
          </a:xfrm>
        </p:grpSpPr>
        <p:sp>
          <p:nvSpPr>
            <p:cNvPr id="52" name="Rectangle 5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4160350" flipH="1">
            <a:off x="5876943" y="3651793"/>
            <a:ext cx="1396360" cy="502920"/>
            <a:chOff x="6588912" y="5656244"/>
            <a:chExt cx="1396360" cy="502920"/>
          </a:xfrm>
        </p:grpSpPr>
        <p:sp>
          <p:nvSpPr>
            <p:cNvPr id="62" name="Rectangle 6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 rot="2504980" flipV="1">
            <a:off x="2094296" y="5597311"/>
            <a:ext cx="2037168" cy="502920"/>
            <a:chOff x="6332134" y="5656244"/>
            <a:chExt cx="2037168" cy="502920"/>
          </a:xfrm>
        </p:grpSpPr>
        <p:sp>
          <p:nvSpPr>
            <p:cNvPr id="68" name="Rectangle 67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>
              <a:off x="6332134" y="5896590"/>
              <a:ext cx="692866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 rot="19095020" flipH="1" flipV="1">
            <a:off x="4480732" y="5528849"/>
            <a:ext cx="2201755" cy="502920"/>
            <a:chOff x="6167547" y="5656244"/>
            <a:chExt cx="2201755" cy="502920"/>
          </a:xfrm>
        </p:grpSpPr>
        <p:sp>
          <p:nvSpPr>
            <p:cNvPr id="86" name="Rectangle 85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Arrow Connector 86"/>
            <p:cNvCxnSpPr/>
            <p:nvPr/>
          </p:nvCxnSpPr>
          <p:spPr>
            <a:xfrm>
              <a:off x="6167547" y="5896590"/>
              <a:ext cx="85745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/>
          <p:cNvGrpSpPr/>
          <p:nvPr/>
        </p:nvGrpSpPr>
        <p:grpSpPr>
          <a:xfrm rot="19395794" flipH="1" flipV="1">
            <a:off x="2190505" y="3199626"/>
            <a:ext cx="3755137" cy="1362691"/>
            <a:chOff x="6236938" y="5496616"/>
            <a:chExt cx="3755137" cy="1362691"/>
          </a:xfrm>
        </p:grpSpPr>
        <p:cxnSp>
          <p:nvCxnSpPr>
            <p:cNvPr id="91" name="Straight Arrow Connector 90"/>
            <p:cNvCxnSpPr/>
            <p:nvPr/>
          </p:nvCxnSpPr>
          <p:spPr>
            <a:xfrm rot="2204206" flipV="1">
              <a:off x="6236938" y="5701218"/>
              <a:ext cx="742866" cy="43864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cxnSpLocks/>
            </p:cNvCxnSpPr>
            <p:nvPr/>
          </p:nvCxnSpPr>
          <p:spPr>
            <a:xfrm rot="2204206" flipV="1">
              <a:off x="7798280" y="5496616"/>
              <a:ext cx="2193795" cy="1362691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 rot="2204206" flipV="1">
            <a:off x="2752121" y="3220508"/>
            <a:ext cx="3808715" cy="1346002"/>
            <a:chOff x="6227208" y="5525977"/>
            <a:chExt cx="3808715" cy="1346002"/>
          </a:xfrm>
        </p:grpSpPr>
        <p:sp>
          <p:nvSpPr>
            <p:cNvPr id="94" name="Rectangle 93"/>
            <p:cNvSpPr>
              <a:spLocks/>
            </p:cNvSpPr>
            <p:nvPr/>
          </p:nvSpPr>
          <p:spPr>
            <a:xfrm rot="18404206">
              <a:off x="6986406" y="587070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Arrow Connector 94"/>
            <p:cNvCxnSpPr>
              <a:endCxn id="105" idx="1"/>
            </p:cNvCxnSpPr>
            <p:nvPr/>
          </p:nvCxnSpPr>
          <p:spPr>
            <a:xfrm rot="2204206" flipV="1">
              <a:off x="6227208" y="5709375"/>
              <a:ext cx="732412" cy="44877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cxnSpLocks/>
              <a:endCxn id="76" idx="2"/>
            </p:cNvCxnSpPr>
            <p:nvPr/>
          </p:nvCxnSpPr>
          <p:spPr>
            <a:xfrm rot="2204206" flipV="1">
              <a:off x="7774530" y="5525977"/>
              <a:ext cx="2261393" cy="134600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Rectangle 97"/>
          <p:cNvSpPr>
            <a:spLocks/>
          </p:cNvSpPr>
          <p:nvPr/>
        </p:nvSpPr>
        <p:spPr>
          <a:xfrm rot="5400000" flipV="1">
            <a:off x="4539347" y="318034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2713133" y="3169053"/>
            <a:ext cx="1380089" cy="2806088"/>
            <a:chOff x="2713133" y="3169053"/>
            <a:chExt cx="1380089" cy="2806088"/>
          </a:xfrm>
        </p:grpSpPr>
        <p:sp>
          <p:nvSpPr>
            <p:cNvPr id="99" name="Rectangle 98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713133" y="3169053"/>
              <a:ext cx="710094" cy="152066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 flipH="1">
            <a:off x="4584931" y="3169053"/>
            <a:ext cx="1380089" cy="2834318"/>
            <a:chOff x="2713133" y="3140823"/>
            <a:chExt cx="1380089" cy="2834318"/>
          </a:xfrm>
        </p:grpSpPr>
        <p:sp>
          <p:nvSpPr>
            <p:cNvPr id="102" name="Rectangle 101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Connector 102"/>
            <p:cNvCxnSpPr/>
            <p:nvPr/>
          </p:nvCxnSpPr>
          <p:spPr>
            <a:xfrm>
              <a:off x="2713133" y="3140823"/>
              <a:ext cx="710094" cy="15488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/>
          <p:cNvSpPr txBox="1"/>
          <p:nvPr/>
        </p:nvSpPr>
        <p:spPr>
          <a:xfrm>
            <a:off x="4055984" y="2585371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631388" y="3225743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4519109" y="3211902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263682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856365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314616" y="3683265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930578" y="3696093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2776469" y="5618728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5293413" y="5598780"/>
            <a:ext cx="615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885212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310070" y="4824838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7367510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8012954" y="4845229"/>
            <a:ext cx="50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5426916" y="6388602"/>
            <a:ext cx="51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3574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2" grpId="0" animBg="1"/>
      <p:bldP spid="31" grpId="0" animBg="1"/>
      <p:bldP spid="32" grpId="0" animBg="1"/>
      <p:bldP spid="33" grpId="0" animBg="1"/>
      <p:bldP spid="34" grpId="0" animBg="1"/>
      <p:bldP spid="43" grpId="0" animBg="1"/>
      <p:bldP spid="98" grpId="0" animBg="1"/>
      <p:bldP spid="37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4719" y="245181"/>
            <a:ext cx="7480157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node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c( 1,    -1.3)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c(-0.85, -2.4)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c(3.82,   1.4)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edge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c( 3.5, -1.4),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c(-1.4, 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c( 2.6, 0.4),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c( 0.4,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c(-0.6,  1.2),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c( 1.2, -0.6)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Energy(A=2,B=1,C=2)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e1.212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e2.212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%*%f(1)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e.212  &lt;- e1.212 + e2.212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212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0" y="5118100"/>
            <a:ext cx="1231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9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819" y="245181"/>
            <a:ext cx="8218942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To cut down on the amount of work we have to do, use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Define the edge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connectivity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matrix</a:t>
            </a: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c(1,2), #AB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c(1,3), #AC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c(2,3)  #BC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function to compute a configuration energy.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c(2,1,2),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same order as edges!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(c(2,1,2))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to compute all configuration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00" y="3721100"/>
            <a:ext cx="3641324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68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 short hand, but explicitly parameterized way to write the probability distribution is thus: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249" y="1522398"/>
            <a:ext cx="2325878" cy="651951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1292630" y="25209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physics this is usually called a Boltzmann distribution. In statistics and machine learning it is usually referred to as a Gibbs distribution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65557" y="468734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order to really be able to use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), we need to know the partition function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291082" y="344304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Since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only contains up to two-body terms, this is also called a pair-wise </a:t>
            </a:r>
            <a:r>
              <a:rPr lang="en-US" sz="2000" dirty="0">
                <a:latin typeface="Times New Roman"/>
                <a:cs typeface="Times New Roman"/>
              </a:rPr>
              <a:t>M</a:t>
            </a:r>
            <a:r>
              <a:rPr lang="en-US" sz="2000" dirty="0" smtClean="0">
                <a:latin typeface="Times New Roman"/>
                <a:cs typeface="Times New Roman"/>
              </a:rPr>
              <a:t>arkov random field.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582" y="6311223"/>
            <a:ext cx="1991856" cy="394699"/>
          </a:xfrm>
          <a:prstGeom prst="rect">
            <a:avLst/>
          </a:prstGeom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1058606" y="5582125"/>
            <a:ext cx="7800150" cy="716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un-normalized part is a product of potential terms (</a:t>
            </a:r>
            <a:r>
              <a:rPr lang="en-US" sz="2000" b="1" dirty="0" err="1" smtClean="0">
                <a:latin typeface="Times New Roman"/>
                <a:cs typeface="Times New Roman"/>
              </a:rPr>
              <a:t>prodPot</a:t>
            </a:r>
            <a:r>
              <a:rPr lang="en-US" sz="2000" dirty="0" smtClean="0">
                <a:latin typeface="Times New Roman"/>
                <a:cs typeface="Times New Roman"/>
              </a:rPr>
              <a:t>) and is often written as: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97041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/>
          <p:cNvSpPr txBox="1">
            <a:spLocks/>
          </p:cNvSpPr>
          <p:nvPr/>
        </p:nvSpPr>
        <p:spPr>
          <a:xfrm>
            <a:off x="561374" y="2431043"/>
            <a:ext cx="7800150" cy="1223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really hard to get in general because we have to sum over all configurations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. This gets large quickly with increasing number of nodes and increasing number of node-states.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637535"/>
            <a:ext cx="2717800" cy="9906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970354" y="3704051"/>
            <a:ext cx="7800150" cy="1784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an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>
                <a:latin typeface="Times New Roman"/>
                <a:cs typeface="Times New Roman"/>
              </a:rPr>
              <a:t>-</a:t>
            </a:r>
            <a:r>
              <a:rPr lang="en-US" sz="2000" dirty="0" smtClean="0">
                <a:latin typeface="Times New Roman"/>
                <a:cs typeface="Times New Roman"/>
              </a:rPr>
              <a:t>like model with 20 variables there are 2</a:t>
            </a:r>
            <a:r>
              <a:rPr lang="en-US" sz="2000" baseline="30000" dirty="0" smtClean="0">
                <a:latin typeface="Times New Roman"/>
                <a:cs typeface="Times New Roman"/>
              </a:rPr>
              <a:t>20</a:t>
            </a:r>
            <a:r>
              <a:rPr lang="en-US" sz="2000" dirty="0" smtClean="0">
                <a:latin typeface="Times New Roman"/>
                <a:cs typeface="Times New Roman"/>
              </a:rPr>
              <a:t> = 1048576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  <a:endParaRPr lang="en-US" sz="2000" baseline="-25000" dirty="0" smtClean="0">
              <a:latin typeface="Times New Roman"/>
              <a:cs typeface="Times New Roman"/>
            </a:endParaRPr>
          </a:p>
          <a:p>
            <a:r>
              <a:rPr lang="en-US" sz="2000" dirty="0" smtClean="0">
                <a:latin typeface="Times New Roman"/>
                <a:cs typeface="Times New Roman"/>
              </a:rPr>
              <a:t>For a Potts-like model with 16 variables and 8 states per node (like a simple 4×4 8-bit image) there are 8</a:t>
            </a:r>
            <a:r>
              <a:rPr lang="en-US" sz="2000" baseline="30000" dirty="0" smtClean="0">
                <a:latin typeface="Times New Roman"/>
                <a:cs typeface="Times New Roman"/>
              </a:rPr>
              <a:t>16</a:t>
            </a:r>
            <a:r>
              <a:rPr lang="en-US" sz="2000" dirty="0" smtClean="0">
                <a:latin typeface="Times New Roman"/>
                <a:cs typeface="Times New Roman"/>
              </a:rPr>
              <a:t> = 2.81475 × 10</a:t>
            </a:r>
            <a:r>
              <a:rPr lang="en-US" sz="2000" baseline="30000" dirty="0" smtClean="0">
                <a:latin typeface="Times New Roman"/>
                <a:cs typeface="Times New Roman"/>
              </a:rPr>
              <a:t>14</a:t>
            </a:r>
            <a:r>
              <a:rPr lang="en-US" sz="2000" dirty="0" smtClean="0">
                <a:latin typeface="Times New Roman"/>
                <a:cs typeface="Times New Roman"/>
              </a:rPr>
              <a:t>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1374" y="5378443"/>
            <a:ext cx="7800150" cy="14266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Luckily, if the potentials are known or can be fit, there are various approaches that take advantage the graph structure for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which can </a:t>
            </a:r>
            <a:r>
              <a:rPr lang="en-US" sz="2200" dirty="0" smtClean="0">
                <a:latin typeface="Times New Roman"/>
                <a:cs typeface="Times New Roman"/>
              </a:rPr>
              <a:t>often be </a:t>
            </a:r>
            <a:r>
              <a:rPr lang="en-US" sz="2200" dirty="0" smtClean="0">
                <a:latin typeface="Times New Roman"/>
                <a:cs typeface="Times New Roman"/>
              </a:rPr>
              <a:t>used to exactly or approximately compute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Left Brace 3"/>
          <p:cNvSpPr/>
          <p:nvPr/>
        </p:nvSpPr>
        <p:spPr>
          <a:xfrm rot="16200000">
            <a:off x="4802521" y="782120"/>
            <a:ext cx="602972" cy="205669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24788" y="1898505"/>
            <a:ext cx="1832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Sum all </a:t>
            </a:r>
            <a:r>
              <a:rPr lang="en-US" dirty="0" err="1" smtClean="0">
                <a:latin typeface="Times New Roman"/>
                <a:cs typeface="Times New Roman"/>
              </a:rPr>
              <a:t>prodPots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7" name="Straight Connector 6"/>
          <p:cNvCxnSpPr>
            <a:stCxn id="4" idx="1"/>
          </p:cNvCxnSpPr>
          <p:nvPr/>
        </p:nvCxnSpPr>
        <p:spPr>
          <a:xfrm>
            <a:off x="5104007" y="2111951"/>
            <a:ext cx="127209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014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4" grpId="0" animBg="1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70257" y="130930"/>
            <a:ext cx="7800150" cy="493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Triangle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1019" y="624266"/>
            <a:ext cx="8888465" cy="2292935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Cf. slide 21 for input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Product Potentials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The Partition function (by brute force...)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Z    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Configuration probabilities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638338" y="3565580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761575" y="5193343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378975" y="5170308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8" idx="2"/>
          </p:cNvCxnSpPr>
          <p:nvPr/>
        </p:nvCxnSpPr>
        <p:spPr>
          <a:xfrm flipV="1">
            <a:off x="6293375" y="5736943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H="1" flipV="1">
            <a:off x="7527338" y="4307328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 noChangeAspect="1"/>
          </p:cNvCxnSpPr>
          <p:nvPr/>
        </p:nvCxnSpPr>
        <p:spPr>
          <a:xfrm flipV="1">
            <a:off x="5985047" y="433425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57" y="3439083"/>
            <a:ext cx="4592243" cy="294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3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8919" y="1792666"/>
            <a:ext cx="6841282" cy="4893648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The potentials for Cathy-Heather-Mark-Allison: 1-2-3-4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 &lt;- c(0.9,  0.1) *10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Psi4 &lt;- c(0.9,  0.1) *10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Psi12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Psi23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Psi34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"right"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r>
              <a:rPr lang="en-US" sz="1300" dirty="0" smtClean="0">
                <a:solidFill>
                  <a:srgbClr val="00F400"/>
                </a:solidFill>
                <a:latin typeface="Courier"/>
                <a:cs typeface="Courier"/>
              </a:rPr>
              <a:t>wrong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endParaRPr lang="en-US" sz="1300" dirty="0" smtClean="0">
              <a:solidFill>
                <a:srgbClr val="00F4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f 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&lt;- c(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"Cathy"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"Heather"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"Mark"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"Alison"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00" y="889000"/>
            <a:ext cx="5702300" cy="80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33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1019" y="1170366"/>
            <a:ext cx="8888465" cy="529375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 smtClean="0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Edge connectivity matrix</a:t>
            </a: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c(1,2), #Cathy-Heather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c(2,3), #Heather-Mark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c(3,4)  #Mark-Allison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list(log(Psi1),log(Psi2),log(Psi3),log(Psi4)),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list(log(Psi12),log(Psi23),log(Psi34)),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/Z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72198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206500"/>
            <a:ext cx="7404100" cy="56261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3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69366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468866" y="330009"/>
            <a:ext cx="2579260" cy="2296069"/>
            <a:chOff x="2129778" y="1883631"/>
            <a:chExt cx="4185249" cy="3906908"/>
          </a:xfrm>
        </p:grpSpPr>
        <p:grpSp>
          <p:nvGrpSpPr>
            <p:cNvPr id="5" name="Group 4"/>
            <p:cNvGrpSpPr/>
            <p:nvPr/>
          </p:nvGrpSpPr>
          <p:grpSpPr>
            <a:xfrm>
              <a:off x="2716041" y="1894168"/>
              <a:ext cx="1008217" cy="995032"/>
              <a:chOff x="2228901" y="1408627"/>
              <a:chExt cx="1008217" cy="99503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304312" y="1408627"/>
                <a:ext cx="932806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A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639378" y="1883631"/>
              <a:ext cx="1006374" cy="995032"/>
              <a:chOff x="2228901" y="1408627"/>
              <a:chExt cx="1006374" cy="995032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B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129778" y="3549696"/>
              <a:ext cx="1006374" cy="995032"/>
              <a:chOff x="2228901" y="1408627"/>
              <a:chExt cx="1006374" cy="995032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E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271261" y="3539159"/>
              <a:ext cx="1043766" cy="995032"/>
              <a:chOff x="2228901" y="1408627"/>
              <a:chExt cx="1043766" cy="995032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304312" y="1408627"/>
                <a:ext cx="96835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C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713048" y="4795507"/>
              <a:ext cx="1080506" cy="995032"/>
              <a:chOff x="2228901" y="1408627"/>
              <a:chExt cx="1080506" cy="995032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304312" y="1408627"/>
                <a:ext cx="100509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D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11" name="Straight Arrow Connector 10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endCxn id="21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222" t="13704" r="19283" b="17778"/>
          <a:stretch/>
        </p:blipFill>
        <p:spPr>
          <a:xfrm>
            <a:off x="14986" y="723900"/>
            <a:ext cx="1797032" cy="181577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33600" y="963308"/>
            <a:ext cx="420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This time we’ll assign potentials randomly and use </a:t>
            </a:r>
            <a:r>
              <a:rPr lang="en-US" dirty="0" err="1" smtClean="0">
                <a:latin typeface="Times New Roman"/>
                <a:cs typeface="Times New Roman"/>
              </a:rPr>
              <a:t>CRFutil</a:t>
            </a:r>
            <a:r>
              <a:rPr lang="en-US" dirty="0" smtClean="0">
                <a:latin typeface="Times New Roman"/>
                <a:cs typeface="Times New Roman"/>
              </a:rPr>
              <a:t> convenience functions: 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419" y="2705902"/>
            <a:ext cx="9088552" cy="4093429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Graph formula for Slayer field: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~A:B+A:C+A:D+A:E+B:C+B:D+B:E+C:D+D:E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Check the graph: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 err="1">
                <a:solidFill>
                  <a:srgbClr val="FFFF00"/>
                </a:solidFill>
                <a:latin typeface="Courier"/>
                <a:cs typeface="Courier"/>
              </a:rPr>
              <a:t>Adjacenty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 matrix: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300" dirty="0" smtClean="0">
                <a:solidFill>
                  <a:srgbClr val="FFB300"/>
                </a:solidFill>
                <a:latin typeface="Courier"/>
                <a:cs typeface="Courier"/>
              </a:rPr>
              <a:t>NEW!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Make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up random potentials and return a CRF-object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slay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=2,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=100, seed=1)$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model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04518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6919" y="559602"/>
            <a:ext cx="8588334" cy="6186307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Get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energies from potentials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and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decorate both with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gRBase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annotations: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make.gRbase.potentials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=slay,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state.nmes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c("A","B","C","D","E")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state.space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energy.func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state.probs</a:t>
            </a:r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As a check 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potentials as well: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gRbase.node.potentials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gRbase.edge.potentials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dist.pot.info$state.probs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786116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The </a:t>
            </a:r>
            <a:r>
              <a:rPr lang="en-US" sz="2400" dirty="0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and </a:t>
            </a:r>
            <a:r>
              <a:rPr lang="en-US" sz="2400" dirty="0" err="1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400" dirty="0" smtClean="0">
                <a:latin typeface="Times New Roman"/>
                <a:cs typeface="Times New Roman"/>
              </a:rPr>
              <a:t> are factors or </a:t>
            </a:r>
            <a:r>
              <a:rPr lang="en-US" sz="2400" b="1" dirty="0" smtClean="0">
                <a:latin typeface="Times New Roman"/>
                <a:cs typeface="Times New Roman"/>
              </a:rPr>
              <a:t>potentials</a:t>
            </a:r>
            <a:r>
              <a:rPr lang="en-US" sz="2400" dirty="0" smtClean="0">
                <a:latin typeface="Times New Roman"/>
                <a:cs typeface="Times New Roman"/>
              </a:rPr>
              <a:t>. They are functions representable in table form which hold un-normalized quantities which contribute to the probability distribution:</a:t>
            </a:r>
          </a:p>
          <a:p>
            <a:endParaRPr lang="en-US" sz="24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551" y="2179040"/>
            <a:ext cx="4133799" cy="968589"/>
          </a:xfrm>
          <a:prstGeom prst="rect">
            <a:avLst/>
          </a:prstGeom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1076348" y="4555132"/>
            <a:ext cx="7671859" cy="557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the normalization constant called the </a:t>
            </a:r>
            <a:r>
              <a:rPr lang="en-US" sz="2200" b="1" dirty="0" smtClean="0">
                <a:latin typeface="Times New Roman"/>
                <a:cs typeface="Times New Roman"/>
              </a:rPr>
              <a:t>partition function</a:t>
            </a: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1011945" y="3205557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are called unary or </a:t>
            </a:r>
            <a:r>
              <a:rPr lang="en-US" sz="2200" b="1" dirty="0" smtClean="0">
                <a:latin typeface="Times New Roman"/>
                <a:cs typeface="Times New Roman"/>
              </a:rPr>
              <a:t>node potentials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are called pair or </a:t>
            </a:r>
            <a:r>
              <a:rPr lang="en-US" sz="2200" b="1" dirty="0" smtClean="0">
                <a:latin typeface="Times New Roman"/>
                <a:cs typeface="Times New Roman"/>
              </a:rPr>
              <a:t>edge potentials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808232" y="5060599"/>
            <a:ext cx="6491567" cy="481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example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i="1" dirty="0" smtClean="0">
                <a:latin typeface="Times New Roman"/>
                <a:cs typeface="Times New Roman"/>
              </a:rPr>
              <a:t>A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C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E</a:t>
            </a:r>
            <a:r>
              <a:rPr lang="en-US" sz="2400" dirty="0" smtClean="0">
                <a:latin typeface="Times New Roman"/>
                <a:cs typeface="Times New Roman"/>
              </a:rPr>
              <a:t>):</a:t>
            </a:r>
            <a:endParaRPr lang="en-US" sz="2400" b="1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10" y="5639675"/>
            <a:ext cx="7620534" cy="98454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527893" y="3973205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Edge potentials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are known as transfer matrices in statistical physics</a:t>
            </a:r>
          </a:p>
        </p:txBody>
      </p:sp>
    </p:spTree>
    <p:extLst>
      <p:ext uri="{BB962C8B-B14F-4D97-AF65-F5344CB8AC3E}">
        <p14:creationId xmlns:p14="http://schemas.microsoft.com/office/powerpoint/2010/main" val="1647129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519" y="1062935"/>
            <a:ext cx="9050074" cy="415498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Check quick to make sure all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energies are the same between the two combination methods: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prodlim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as.data.frame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as.table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Pr.pot2[,order(names(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)))]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Rearrange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base state order to be in the same order as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                      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row.match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[xx,], table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Columns the same?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(Pr.pot2[rearrange.idxs,6],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Put in a nice table: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*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dist.en.info$logZ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log(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              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69679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1" y="764036"/>
            <a:ext cx="6146799" cy="594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00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598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So for this work, the problem then becomes determining the potentials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50094" y="1305034"/>
            <a:ext cx="7800150" cy="5176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will choose a </a:t>
            </a:r>
            <a:r>
              <a:rPr lang="en-US" sz="2200" b="1" dirty="0" smtClean="0">
                <a:latin typeface="Times New Roman"/>
                <a:cs typeface="Times New Roman"/>
              </a:rPr>
              <a:t>standard parameterization</a:t>
            </a:r>
            <a:r>
              <a:rPr lang="en-US" sz="2200" dirty="0" smtClean="0">
                <a:latin typeface="Times New Roman"/>
                <a:cs typeface="Times New Roman"/>
              </a:rPr>
              <a:t>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01082" y="1867303"/>
            <a:ext cx="3643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Because any other choice for the second</a:t>
            </a:r>
            <a:r>
              <a:rPr lang="en-US" dirty="0" smtClean="0">
                <a:latin typeface="Symbol" charset="2"/>
                <a:cs typeface="Symbol" charset="2"/>
              </a:rPr>
              <a:t> t</a:t>
            </a:r>
            <a:r>
              <a:rPr lang="en-US" dirty="0" smtClean="0">
                <a:latin typeface="Times New Roman"/>
                <a:cs typeface="Times New Roman"/>
              </a:rPr>
              <a:t> can be absorbed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06" y="2932689"/>
            <a:ext cx="8719908" cy="5640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08" y="1867303"/>
            <a:ext cx="3978682" cy="6978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3998" y="3702431"/>
            <a:ext cx="6377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Assumes a symmetric edge weights and uses same trick as above for absorbing terms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98350" y="6417727"/>
            <a:ext cx="612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 the </a:t>
            </a:r>
            <a:r>
              <a:rPr lang="en-US" dirty="0" err="1" smtClean="0">
                <a:latin typeface="Symbol" charset="2"/>
                <a:cs typeface="Symbol" charset="2"/>
              </a:rPr>
              <a:t>t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and </a:t>
            </a:r>
            <a:r>
              <a:rPr lang="en-US" dirty="0" err="1" smtClean="0">
                <a:latin typeface="Symbol" charset="2"/>
                <a:cs typeface="Symbol" charset="2"/>
              </a:rPr>
              <a:t>w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>
                <a:latin typeface="Times New Roman"/>
                <a:cs typeface="Times New Roman"/>
              </a:rPr>
              <a:t> are determined </a:t>
            </a:r>
            <a:r>
              <a:rPr lang="en-US" i="1" u="sng" dirty="0" smtClean="0">
                <a:latin typeface="Times New Roman"/>
                <a:cs typeface="Times New Roman"/>
              </a:rPr>
              <a:t>relative</a:t>
            </a:r>
            <a:r>
              <a:rPr lang="en-US" dirty="0" smtClean="0">
                <a:latin typeface="Times New Roman"/>
                <a:cs typeface="Times New Roman"/>
              </a:rPr>
              <a:t> to the 0-terms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7054" y="4460875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We </a:t>
            </a:r>
            <a:r>
              <a:rPr lang="en-US" sz="2200" i="1" u="sng" dirty="0" smtClean="0">
                <a:latin typeface="Times New Roman"/>
                <a:cs typeface="Times New Roman"/>
              </a:rPr>
              <a:t>can also</a:t>
            </a:r>
            <a:r>
              <a:rPr lang="en-US" sz="2200" dirty="0" smtClean="0">
                <a:latin typeface="Times New Roman"/>
                <a:cs typeface="Times New Roman"/>
              </a:rPr>
              <a:t> choose a slightly more </a:t>
            </a:r>
            <a:r>
              <a:rPr lang="en-US" sz="2200" b="1" dirty="0" smtClean="0">
                <a:latin typeface="Times New Roman"/>
                <a:cs typeface="Times New Roman"/>
              </a:rPr>
              <a:t>flexible</a:t>
            </a:r>
            <a:r>
              <a:rPr lang="en-US" sz="2200" dirty="0" smtClean="0">
                <a:latin typeface="Times New Roman"/>
                <a:cs typeface="Times New Roman"/>
              </a:rPr>
              <a:t> </a:t>
            </a:r>
            <a:r>
              <a:rPr lang="en-US" sz="2200" b="1" dirty="0" smtClean="0">
                <a:latin typeface="Times New Roman"/>
                <a:cs typeface="Times New Roman"/>
              </a:rPr>
              <a:t>parameterization</a:t>
            </a:r>
            <a:r>
              <a:rPr lang="en-US" sz="2200" dirty="0" smtClean="0">
                <a:latin typeface="Times New Roman"/>
                <a:cs typeface="Times New Roman"/>
              </a:rPr>
              <a:t>: </a:t>
            </a:r>
            <a:r>
              <a:rPr lang="en-US" sz="2200" b="1" dirty="0" smtClean="0">
                <a:latin typeface="Times New Roman"/>
                <a:cs typeface="Times New Roman"/>
              </a:rPr>
              <a:t>for </a:t>
            </a:r>
            <a:r>
              <a:rPr lang="en-US" sz="2200" b="1" dirty="0" smtClean="0">
                <a:latin typeface="Symbol" charset="2"/>
                <a:cs typeface="Symbol" charset="2"/>
              </a:rPr>
              <a:t>        </a:t>
            </a:r>
            <a:r>
              <a:rPr lang="en-US" sz="2200" dirty="0" smtClean="0">
                <a:latin typeface="Times New Roman"/>
                <a:cs typeface="Times New Roman"/>
              </a:rPr>
              <a:t>where we allow the freedom for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11</a:t>
            </a:r>
            <a:r>
              <a:rPr lang="en-US" sz="2200" dirty="0" smtClean="0">
                <a:latin typeface="Times New Roman"/>
                <a:cs typeface="Times New Roman"/>
              </a:rPr>
              <a:t> ≠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22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2416" y="5560469"/>
            <a:ext cx="3753856" cy="55922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1710" y="4952435"/>
            <a:ext cx="414526" cy="23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5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2" grpId="0"/>
      <p:bldP spid="13" grpId="0"/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15039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estimate these parameters given data, the standard of practice is to </a:t>
            </a:r>
            <a:r>
              <a:rPr lang="en-US" sz="2200" dirty="0" smtClean="0">
                <a:latin typeface="Times New Roman"/>
                <a:cs typeface="Times New Roman"/>
              </a:rPr>
              <a:t>Maximum Likelihood Estimation (MLE)  or Maximum Pseudo-Likelihood Estimation (PS).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678257" y="1918767"/>
            <a:ext cx="7800150" cy="864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 of MLE consider the model in the standard parameterization: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044793" y="3663894"/>
            <a:ext cx="1029382" cy="1026200"/>
            <a:chOff x="2902001" y="1543207"/>
            <a:chExt cx="1029382" cy="1026200"/>
          </a:xfrm>
        </p:grpSpPr>
        <p:sp>
          <p:nvSpPr>
            <p:cNvPr id="6" name="Oval 5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168030" y="5291657"/>
            <a:ext cx="1009088" cy="1015663"/>
            <a:chOff x="2101901" y="3092607"/>
            <a:chExt cx="1009088" cy="1015663"/>
          </a:xfrm>
        </p:grpSpPr>
        <p:sp>
          <p:nvSpPr>
            <p:cNvPr id="9" name="Oval 8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85430" y="5268622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9" idx="2"/>
          </p:cNvCxnSpPr>
          <p:nvPr/>
        </p:nvCxnSpPr>
        <p:spPr>
          <a:xfrm flipV="1">
            <a:off x="3699830" y="5835257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9079" y="2451100"/>
            <a:ext cx="4299071" cy="332525"/>
          </a:xfrm>
          <a:prstGeom prst="rect">
            <a:avLst/>
          </a:prstGeom>
        </p:spPr>
      </p:pic>
      <p:cxnSp>
        <p:nvCxnSpPr>
          <p:cNvPr id="19" name="Straight Connector 18"/>
          <p:cNvCxnSpPr>
            <a:cxnSpLocks noChangeAspect="1"/>
          </p:cNvCxnSpPr>
          <p:nvPr/>
        </p:nvCxnSpPr>
        <p:spPr>
          <a:xfrm flipH="1" flipV="1">
            <a:off x="4933793" y="440564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3391502" y="4432566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830" y="3097603"/>
            <a:ext cx="1074000" cy="56629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017" y="4525903"/>
            <a:ext cx="1842588" cy="4963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1800" y="4544820"/>
            <a:ext cx="1874520" cy="50179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6902" y="6234457"/>
            <a:ext cx="1720693" cy="46635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2900" y="5873357"/>
            <a:ext cx="1041400" cy="55927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7123" y="5938013"/>
            <a:ext cx="1006709" cy="53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61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model (as every other MRF):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522" y="1210217"/>
            <a:ext cx="2252141" cy="631283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602057" y="20584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log-likelihood for a configuration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 is </a:t>
            </a:r>
            <a:r>
              <a:rPr lang="en-US" sz="2200" dirty="0" smtClean="0">
                <a:latin typeface="Times New Roman"/>
                <a:cs typeface="Times New Roman"/>
              </a:rPr>
              <a:t>proportional to</a:t>
            </a:r>
            <a:r>
              <a:rPr lang="en-US" sz="2200" dirty="0" smtClean="0">
                <a:latin typeface="Times New Roman"/>
                <a:cs typeface="Times New Roman"/>
              </a:rPr>
              <a:t>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57" y="2781300"/>
            <a:ext cx="7620000" cy="755257"/>
          </a:xfrm>
          <a:prstGeom prst="rect">
            <a:avLst/>
          </a:prstGeom>
        </p:spPr>
      </p:pic>
      <p:sp>
        <p:nvSpPr>
          <p:cNvPr id="32" name="Content Placeholder 2"/>
          <p:cNvSpPr txBox="1">
            <a:spLocks/>
          </p:cNvSpPr>
          <p:nvPr/>
        </p:nvSpPr>
        <p:spPr>
          <a:xfrm>
            <a:off x="754457" y="395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log-likelihood for a sample of data (i.e. many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) is: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4900" y="4813300"/>
            <a:ext cx="4064000" cy="104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523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Lets say we observe the sample: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111072" y="9881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23772" y="14072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 = (1,2,1)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23772" y="1868964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25156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energies of each sampled configuration are: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10" y="3213122"/>
            <a:ext cx="5829918" cy="3117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326" y="4568952"/>
            <a:ext cx="5881102" cy="3144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10" y="3891023"/>
            <a:ext cx="3254966" cy="314449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522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00" y="5768211"/>
            <a:ext cx="8923848" cy="74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19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1" grpId="0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1422400" y="1384300"/>
            <a:ext cx="20193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273300" y="1384300"/>
            <a:ext cx="11684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213100" y="1346868"/>
            <a:ext cx="2413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441700" y="1346868"/>
            <a:ext cx="6604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3441700" y="1346868"/>
            <a:ext cx="1841866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441700" y="1346868"/>
            <a:ext cx="30226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7400" y="214630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MRF </a:t>
            </a:r>
            <a:r>
              <a:rPr lang="en-US" b="1" dirty="0" smtClean="0">
                <a:latin typeface="Times New Roman"/>
                <a:cs typeface="Times New Roman"/>
              </a:rPr>
              <a:t>sufficient statistics</a:t>
            </a:r>
            <a:r>
              <a:rPr lang="en-US" dirty="0" smtClean="0">
                <a:latin typeface="Times New Roman"/>
                <a:cs typeface="Times New Roman"/>
              </a:rPr>
              <a:t>: the number of times each parameter appears in the total log-likelihood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774700" y="3150668"/>
            <a:ext cx="7569200" cy="8879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Having a sample of size N and a parameterized MRF model one can always compute the corresponding vector of sufficient statistics </a:t>
            </a:r>
            <a:r>
              <a:rPr lang="en-US" sz="2000" b="1" dirty="0" smtClean="0">
                <a:latin typeface="Times New Roman"/>
                <a:cs typeface="Times New Roman"/>
              </a:rPr>
              <a:t>s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087007" y="4595264"/>
            <a:ext cx="6659993" cy="726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Collecting together the parameters of the MRF into a vector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5126566"/>
            <a:ext cx="4259072" cy="35492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201" y="4051300"/>
            <a:ext cx="2302910" cy="342987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5283566" y="4036377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sp>
        <p:nvSpPr>
          <p:cNvPr id="34" name="Rectangle 33"/>
          <p:cNvSpPr/>
          <p:nvPr/>
        </p:nvSpPr>
        <p:spPr>
          <a:xfrm>
            <a:off x="1545607" y="5758934"/>
            <a:ext cx="46474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we can represent the total log-likelihood </a:t>
            </a:r>
            <a:r>
              <a:rPr lang="en-US" sz="2000" dirty="0" smtClean="0">
                <a:latin typeface="Times New Roman"/>
                <a:cs typeface="Times New Roman"/>
              </a:rPr>
              <a:t>as:  </a:t>
            </a:r>
            <a:endParaRPr lang="en-US" sz="2000" dirty="0"/>
          </a:p>
        </p:txBody>
      </p:sp>
      <p:sp>
        <p:nvSpPr>
          <p:cNvPr id="35" name="Rectangle 34"/>
          <p:cNvSpPr/>
          <p:nvPr/>
        </p:nvSpPr>
        <p:spPr>
          <a:xfrm>
            <a:off x="6148789" y="5132179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/>
          <a:srcRect r="94710"/>
          <a:stretch/>
        </p:blipFill>
        <p:spPr>
          <a:xfrm>
            <a:off x="7708900" y="4615163"/>
            <a:ext cx="225296" cy="35492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1003300"/>
            <a:ext cx="8264200" cy="34356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1300" y="6311444"/>
            <a:ext cx="3919733" cy="43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0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9" grpId="0"/>
      <p:bldP spid="33" grpId="0"/>
      <p:bldP spid="34" grpId="0"/>
      <p:bldP spid="3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Under MLE we find the       that maximizes     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898901" y="280468"/>
            <a:ext cx="266700" cy="43552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r="92872"/>
          <a:stretch/>
        </p:blipFill>
        <p:spPr>
          <a:xfrm>
            <a:off x="6057901" y="267768"/>
            <a:ext cx="279400" cy="43552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8" y="965200"/>
            <a:ext cx="2353862" cy="519684"/>
          </a:xfrm>
          <a:prstGeom prst="rect">
            <a:avLst/>
          </a:prstGeom>
        </p:spPr>
      </p:pic>
      <p:sp>
        <p:nvSpPr>
          <p:cNvPr id="22" name="Content Placeholder 2"/>
          <p:cNvSpPr txBox="1">
            <a:spLocks/>
          </p:cNvSpPr>
          <p:nvPr/>
        </p:nvSpPr>
        <p:spPr>
          <a:xfrm>
            <a:off x="1071957" y="1855268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problem is we don’t know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when we start the calculation…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can solve the problem iteratively by re-computing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after each time we adjust     to the process of reaching 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441713" y="2553768"/>
            <a:ext cx="210708" cy="3440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108" y="2604569"/>
            <a:ext cx="748932" cy="218439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1070409" y="3187844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is prohibitive to re-compute for large networks, but we’ll use this method anyway.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need to be careful not to let let the networks get too big…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50572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12589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another approach to estimate the parameters, consider observing the state of all nodes in a configuration except for one,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43850" y="1331008"/>
            <a:ext cx="7121857" cy="5803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is: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248" y="1900941"/>
            <a:ext cx="6822112" cy="34069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342302" y="2394195"/>
            <a:ext cx="7121857" cy="799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That is, this is 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conditioned on the state of all the other nodes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510" y="3744451"/>
            <a:ext cx="5584741" cy="367192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64004" y="3138479"/>
            <a:ext cx="780015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Within the MRF model this conditional is proportional to: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7975" y="4379825"/>
            <a:ext cx="6812406" cy="34870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664004" y="4281381"/>
            <a:ext cx="142509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With: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022706" y="5649119"/>
            <a:ext cx="5622807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e can express this conditional as: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2541" y="6134747"/>
            <a:ext cx="4391302" cy="6541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9881" y="4877571"/>
            <a:ext cx="6083095" cy="78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00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5791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This is logistic function on an binary random variable: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412" y="1149887"/>
            <a:ext cx="7864290" cy="703179"/>
          </a:xfrm>
          <a:prstGeom prst="rect">
            <a:avLst/>
          </a:prstGeom>
        </p:spPr>
      </p:pic>
      <p:sp>
        <p:nvSpPr>
          <p:cNvPr id="17" name="Content Placeholder 2"/>
          <p:cNvSpPr txBox="1">
            <a:spLocks/>
          </p:cNvSpPr>
          <p:nvPr/>
        </p:nvSpPr>
        <p:spPr>
          <a:xfrm>
            <a:off x="601412" y="2395374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likelihood of the MRF for an observation of a particular configuration can be a approximated as a product of these logistic representations: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7330" y="3501952"/>
            <a:ext cx="3702386" cy="9278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27330" y="4475782"/>
            <a:ext cx="46022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Called a </a:t>
            </a:r>
            <a:r>
              <a:rPr lang="en-US" b="1" dirty="0" smtClean="0">
                <a:latin typeface="Times New Roman"/>
                <a:cs typeface="Times New Roman"/>
              </a:rPr>
              <a:t>pseudo-likelihood</a:t>
            </a:r>
            <a:r>
              <a:rPr lang="en-US" dirty="0" smtClean="0">
                <a:latin typeface="Times New Roman"/>
                <a:cs typeface="Times New Roman"/>
              </a:rPr>
              <a:t> for configuration </a:t>
            </a:r>
            <a:r>
              <a:rPr lang="en-US" b="1" dirty="0" smtClean="0">
                <a:latin typeface="Times New Roman"/>
                <a:cs typeface="Times New Roman"/>
              </a:rPr>
              <a:t>X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40929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It will be convenient to actually parameterize the probability distribution in terms of the </a:t>
            </a:r>
            <a:r>
              <a:rPr lang="en-US" sz="2400" dirty="0">
                <a:latin typeface="Times New Roman"/>
                <a:cs typeface="Times New Roman"/>
              </a:rPr>
              <a:t>l</a:t>
            </a:r>
            <a:r>
              <a:rPr lang="en-US" sz="2400" dirty="0" smtClean="0">
                <a:latin typeface="Times New Roman"/>
                <a:cs typeface="Times New Roman"/>
              </a:rPr>
              <a:t>ogarithms of the potentials: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470" y="1872842"/>
            <a:ext cx="4797635" cy="39122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255279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3489515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: Energies of the particle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to be in it’s various possible states.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4347455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 of a magnet, the particle is an electron and it’s possible states are +1 (“spin up”) and -1 (“spin down”) so: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390" y="5375936"/>
            <a:ext cx="6170837" cy="274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219" y="5963922"/>
            <a:ext cx="6377662" cy="26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9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0434" y="353405"/>
            <a:ext cx="2708944" cy="6888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49" y="1342031"/>
            <a:ext cx="6760979" cy="8100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2916" y="2560717"/>
            <a:ext cx="6042545" cy="8429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6371" y="3820929"/>
            <a:ext cx="3571382" cy="8728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37883" y="5038968"/>
            <a:ext cx="5144502" cy="7884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34573" y="6004766"/>
            <a:ext cx="6388933" cy="814750"/>
          </a:xfrm>
          <a:prstGeom prst="rect">
            <a:avLst/>
          </a:prstGeom>
        </p:spPr>
      </p:pic>
      <p:sp>
        <p:nvSpPr>
          <p:cNvPr id="10" name="Left Brace 9"/>
          <p:cNvSpPr/>
          <p:nvPr/>
        </p:nvSpPr>
        <p:spPr>
          <a:xfrm rot="16200000">
            <a:off x="1763018" y="2615665"/>
            <a:ext cx="564485" cy="157600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039840" y="3673083"/>
            <a:ext cx="0" cy="2432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4815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4" y="2999952"/>
            <a:ext cx="6133910" cy="73796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43605" y="2293942"/>
            <a:ext cx="7800150" cy="5791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T</a:t>
            </a:r>
            <a:r>
              <a:rPr lang="en-US" sz="2200" dirty="0" smtClean="0">
                <a:latin typeface="Times New Roman"/>
                <a:cs typeface="Times New Roman"/>
              </a:rPr>
              <a:t>aking the log: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1319" y="444019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likelihood for a sample of configurations (</a:t>
            </a:r>
            <a:r>
              <a:rPr lang="en-US" sz="2200" i="1" dirty="0" smtClean="0">
                <a:latin typeface="Times New Roman"/>
                <a:cs typeface="Times New Roman"/>
              </a:rPr>
              <a:t>N</a:t>
            </a:r>
            <a:r>
              <a:rPr lang="en-US" sz="2200" dirty="0" smtClean="0">
                <a:latin typeface="Times New Roman"/>
                <a:cs typeface="Times New Roman"/>
              </a:rPr>
              <a:t> of them) is then approximately: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146" y="1396164"/>
            <a:ext cx="4542688" cy="7014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6975" y="4077403"/>
            <a:ext cx="4578145" cy="74369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5786" y="5093859"/>
            <a:ext cx="7022790" cy="68786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0" y="5947312"/>
            <a:ext cx="7903548" cy="699135"/>
          </a:xfrm>
          <a:prstGeom prst="rect">
            <a:avLst/>
          </a:prstGeom>
        </p:spPr>
      </p:pic>
      <p:sp>
        <p:nvSpPr>
          <p:cNvPr id="14" name="Left Brace 13"/>
          <p:cNvSpPr/>
          <p:nvPr/>
        </p:nvSpPr>
        <p:spPr>
          <a:xfrm rot="16200000">
            <a:off x="842516" y="2830930"/>
            <a:ext cx="449021" cy="211728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64823" y="4114086"/>
            <a:ext cx="12829" cy="19662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0463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33" y="5515912"/>
            <a:ext cx="9044367" cy="800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998" y="3449494"/>
            <a:ext cx="5714045" cy="8232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749" y="1642091"/>
            <a:ext cx="6063415" cy="377958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282102" y="277260"/>
            <a:ext cx="7800150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Summary: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52595" y="997497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log-likelihood for sample: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52595" y="2892954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Pseudo log-likelihood for a configuration: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04995" y="4959372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pseudo log-likelihood for sample:</a:t>
            </a:r>
          </a:p>
        </p:txBody>
      </p:sp>
    </p:spTree>
    <p:extLst>
      <p:ext uri="{BB962C8B-B14F-4D97-AF65-F5344CB8AC3E}">
        <p14:creationId xmlns:p14="http://schemas.microsoft.com/office/powerpoint/2010/main" val="26599812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21685" y="3244334"/>
            <a:ext cx="2534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UGM_CRF_PseudoNLL.m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104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167506" y="2121185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290743" y="3748948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908143" y="3725913"/>
            <a:ext cx="1029382" cy="1026200"/>
            <a:chOff x="2228901" y="1428907"/>
            <a:chExt cx="1029382" cy="1026200"/>
          </a:xfrm>
        </p:grpSpPr>
        <p:sp>
          <p:nvSpPr>
            <p:cNvPr id="11" name="Oval 1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3" name="Straight Connector 12"/>
          <p:cNvCxnSpPr>
            <a:endCxn id="8" idx="2"/>
          </p:cNvCxnSpPr>
          <p:nvPr/>
        </p:nvCxnSpPr>
        <p:spPr>
          <a:xfrm flipV="1">
            <a:off x="3822543" y="4292548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V="1">
            <a:off x="3514215" y="2889857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630" y="1597052"/>
            <a:ext cx="1074000" cy="56629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617" y="3063452"/>
            <a:ext cx="1842588" cy="4963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5502" y="4772006"/>
            <a:ext cx="1720693" cy="466356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8000" y="4410906"/>
            <a:ext cx="1041400" cy="55927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6823" y="4475562"/>
            <a:ext cx="1006709" cy="5340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81100" y="762000"/>
            <a:ext cx="2848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Logistic regression for A????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298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: Energies between particles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i="1" dirty="0" smtClean="0">
                <a:latin typeface="Times New Roman"/>
                <a:cs typeface="Times New Roman"/>
              </a:rPr>
              <a:t>j</a:t>
            </a:r>
            <a:r>
              <a:rPr lang="en-US" sz="2200" dirty="0" smtClean="0">
                <a:latin typeface="Times New Roman"/>
                <a:cs typeface="Times New Roman"/>
              </a:rPr>
              <a:t> which directly feel each other.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2269319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2" y="2951510"/>
            <a:ext cx="8604737" cy="2207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73" y="3378968"/>
            <a:ext cx="8604504" cy="2226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56" y="3826851"/>
            <a:ext cx="8604504" cy="22247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732" y="4266671"/>
            <a:ext cx="8604504" cy="214245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01414" y="4924328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these reasons we’ll refer to log potentials as </a:t>
            </a:r>
            <a:r>
              <a:rPr lang="en-US" sz="2200" b="1" dirty="0" smtClean="0">
                <a:latin typeface="Times New Roman"/>
                <a:cs typeface="Times New Roman"/>
              </a:rPr>
              <a:t>one-body (node) </a:t>
            </a:r>
            <a:r>
              <a:rPr lang="en-US" sz="2200" dirty="0" smtClean="0">
                <a:latin typeface="Times New Roman"/>
                <a:cs typeface="Times New Roman"/>
              </a:rPr>
              <a:t>and </a:t>
            </a:r>
            <a:r>
              <a:rPr lang="en-US" sz="2200" b="1" dirty="0" smtClean="0">
                <a:latin typeface="Times New Roman"/>
                <a:cs typeface="Times New Roman"/>
              </a:rPr>
              <a:t>two-body (edge) </a:t>
            </a:r>
            <a:r>
              <a:rPr lang="en-US" sz="2200" b="1" i="1" dirty="0" smtClean="0">
                <a:latin typeface="Times New Roman"/>
                <a:cs typeface="Times New Roman"/>
              </a:rPr>
              <a:t>energies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0516" y="6356141"/>
            <a:ext cx="3802953" cy="32347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61325" y="5795842"/>
            <a:ext cx="3283854" cy="29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29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The variable </a:t>
            </a:r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are discrete but can take on any number of states (levels) </a:t>
            </a:r>
            <a:r>
              <a:rPr lang="en-US" sz="2400" i="1" dirty="0" err="1" smtClean="0">
                <a:latin typeface="Times New Roman"/>
                <a:cs typeface="Times New Roman"/>
              </a:rPr>
              <a:t>s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-like model: Two possible states: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r>
              <a:rPr lang="en-US" sz="2200" dirty="0" smtClean="0">
                <a:latin typeface="Times New Roman"/>
                <a:cs typeface="Times New Roman"/>
              </a:rPr>
              <a:t>Potts-like model: More than two possible states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, …, </a:t>
            </a:r>
            <a:r>
              <a:rPr lang="en-US" sz="2200" i="1" dirty="0" err="1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err="1" smtClean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39901" y="238444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To computationally operational-</a:t>
            </a:r>
            <a:r>
              <a:rPr lang="en-US" sz="2400" dirty="0" err="1" smtClean="0">
                <a:latin typeface="Times New Roman"/>
                <a:cs typeface="Times New Roman"/>
              </a:rPr>
              <a:t>ize</a:t>
            </a:r>
            <a:r>
              <a:rPr lang="en-US" sz="2400" dirty="0" smtClean="0">
                <a:latin typeface="Times New Roman"/>
                <a:cs typeface="Times New Roman"/>
              </a:rPr>
              <a:t> these ideas, it is convenient to define a “feature function”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83990" y="5398095"/>
            <a:ext cx="7569228" cy="5014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is a vector function which acts like a switch; </a:t>
            </a:r>
            <a:r>
              <a:rPr lang="en-US" sz="2200" b="1" dirty="0" smtClean="0">
                <a:latin typeface="Times New Roman"/>
                <a:cs typeface="Times New Roman"/>
              </a:rPr>
              <a:t>indicator function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383990" y="4847345"/>
            <a:ext cx="5582253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is a vector of weights for each state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765" y="3424647"/>
            <a:ext cx="5992794" cy="1207226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1895497" y="5871222"/>
            <a:ext cx="5776350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selects out the weight for the state </a:t>
            </a:r>
            <a:r>
              <a:rPr lang="en-US" sz="1800" i="1" dirty="0" smtClean="0">
                <a:latin typeface="Times New Roman"/>
                <a:cs typeface="Times New Roman"/>
              </a:rPr>
              <a:t>X</a:t>
            </a:r>
            <a:r>
              <a:rPr lang="en-US" sz="18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 </a:t>
            </a:r>
            <a:r>
              <a:rPr lang="en-US" sz="1800" dirty="0">
                <a:latin typeface="Times New Roman"/>
                <a:cs typeface="Times New Roman"/>
              </a:rPr>
              <a:t>=</a:t>
            </a:r>
            <a:r>
              <a:rPr lang="en-US" sz="1800" dirty="0" smtClean="0">
                <a:latin typeface="Times New Roman"/>
                <a:cs typeface="Times New Roman"/>
              </a:rPr>
              <a:t> </a:t>
            </a:r>
            <a:r>
              <a:rPr lang="en-US" sz="1800" i="1" dirty="0" err="1" smtClean="0">
                <a:latin typeface="Times New Roman"/>
                <a:cs typeface="Times New Roman"/>
              </a:rPr>
              <a:t>s</a:t>
            </a:r>
            <a:r>
              <a:rPr lang="en-US" sz="1800" i="1" baseline="-25000" dirty="0" err="1" smtClean="0">
                <a:latin typeface="Times New Roman"/>
                <a:cs typeface="Times New Roman"/>
              </a:rPr>
              <a:t>Xi</a:t>
            </a:r>
            <a:endParaRPr lang="en-US" sz="18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23360" y="6359871"/>
            <a:ext cx="8375904" cy="4333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Times New Roman"/>
                <a:cs typeface="Times New Roman"/>
              </a:rPr>
              <a:t>In physics feature functions are related to </a:t>
            </a:r>
            <a:r>
              <a:rPr lang="en-US" sz="1800" dirty="0" err="1" smtClean="0">
                <a:latin typeface="Times New Roman"/>
                <a:cs typeface="Times New Roman"/>
              </a:rPr>
              <a:t>spinors</a:t>
            </a:r>
            <a:r>
              <a:rPr lang="en-US" sz="1800" dirty="0" smtClean="0">
                <a:latin typeface="Times New Roman"/>
                <a:cs typeface="Times New Roman"/>
              </a:rPr>
              <a:t> which have a deep mathematical theory</a:t>
            </a:r>
            <a:endParaRPr lang="en-US" sz="18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8308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example, lets say: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155" y="1122944"/>
            <a:ext cx="4180852" cy="32338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24777" y="17045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Then: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839" y="2230199"/>
            <a:ext cx="5311282" cy="6400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838" y="3370478"/>
            <a:ext cx="5258874" cy="633687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756914" y="4770397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 model in physics it’s a little different: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2619" y="5418276"/>
            <a:ext cx="4847608" cy="324204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1024776" y="5985010"/>
            <a:ext cx="3465437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Which leads to features: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2030" y="5985010"/>
            <a:ext cx="1575588" cy="5002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4962" y="6002981"/>
            <a:ext cx="1718742" cy="49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7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you implement feature functions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7664854" cy="452431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Make up some state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lables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"a"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"b"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a weight vector: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w &lt;- c(2,-1) 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function: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w *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f("a")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f("b"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What happens for an undefined state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(12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dirty="0" smtClean="0">
              <a:solidFill>
                <a:srgbClr val="FFFF00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4636442"/>
            <a:ext cx="3276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31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usually define the feature function this way to work with CRF output: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8218942" cy="286232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State labels used by CRF: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3975100"/>
            <a:ext cx="1079500" cy="1092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5100" y="4749800"/>
            <a:ext cx="3763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Compare with example two-slides ago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1317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11666</TotalTime>
  <Words>4241</Words>
  <Application>Microsoft Macintosh PowerPoint</Application>
  <PresentationFormat>On-screen Show (4:3)</PresentationFormat>
  <Paragraphs>462</Paragraphs>
  <Slides>44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Expected Results</dc:title>
  <dc:creator>npetraco</dc:creator>
  <cp:lastModifiedBy>npetraco</cp:lastModifiedBy>
  <cp:revision>140</cp:revision>
  <dcterms:created xsi:type="dcterms:W3CDTF">2018-06-02T00:44:21Z</dcterms:created>
  <dcterms:modified xsi:type="dcterms:W3CDTF">2018-06-11T02:39:47Z</dcterms:modified>
</cp:coreProperties>
</file>

<file path=docProps/thumbnail.jpeg>
</file>